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64" r:id="rId4"/>
    <p:sldMasterId id="2147483668" r:id="rId5"/>
    <p:sldMasterId id="2147483672" r:id="rId6"/>
    <p:sldMasterId id="2147483676" r:id="rId7"/>
    <p:sldMasterId id="2147483680" r:id="rId8"/>
    <p:sldMasterId id="2147483684" r:id="rId9"/>
    <p:sldMasterId id="2147483688" r:id="rId10"/>
    <p:sldMasterId id="2147483692" r:id="rId11"/>
  </p:sldMasterIdLst>
  <p:notesMasterIdLst>
    <p:notesMasterId r:id="rId13"/>
  </p:notesMasterIdLst>
  <p:sldIdLst>
    <p:sldId id="550" r:id="rId12"/>
    <p:sldId id="541" r:id="rId14"/>
    <p:sldId id="471" r:id="rId15"/>
    <p:sldId id="545" r:id="rId16"/>
    <p:sldId id="542" r:id="rId17"/>
    <p:sldId id="568" r:id="rId18"/>
    <p:sldId id="551" r:id="rId19"/>
    <p:sldId id="543" r:id="rId20"/>
    <p:sldId id="563" r:id="rId21"/>
    <p:sldId id="586" r:id="rId22"/>
  </p:sldIdLst>
  <p:sldSz cx="12190095" cy="6859270"/>
  <p:notesSz cx="6858000" cy="9144000"/>
  <p:embeddedFontLst>
    <p:embeddedFont>
      <p:font typeface="Calibri" panose="020F0502020204030204"/>
      <p:regular r:id="rId26"/>
      <p:bold r:id="rId27"/>
      <p:italic r:id="rId28"/>
      <p:boldItalic r:id="rId29"/>
    </p:embeddedFont>
    <p:embeddedFont>
      <p:font typeface="Impact" panose="020B0806030902050204" pitchFamily="34" charset="0"/>
      <p:regular r:id="rId30"/>
    </p:embeddedFont>
    <p:embeddedFont>
      <p:font typeface="Franklin Gothic Heavy" panose="020B0903020102020204" pitchFamily="34" charset="0"/>
      <p:regular r:id="rId31"/>
      <p:italic r:id="rId32"/>
    </p:embeddedFont>
    <p:embeddedFont>
      <p:font typeface="思源宋体 CN Medium" panose="02020500000000000000" pitchFamily="18" charset="-122"/>
      <p:regular r:id="rId33"/>
    </p:embeddedFont>
    <p:embeddedFont>
      <p:font typeface="等线" panose="02010600030101010101" charset="-122"/>
      <p:regular r:id="rId34"/>
    </p:embeddedFont>
    <p:embeddedFont>
      <p:font typeface="等线 Light" panose="02010600030101010101" charset="-122"/>
      <p:regular r:id="rId35"/>
    </p:embeddedFont>
    <p:embeddedFont>
      <p:font typeface="楷体" panose="0201060906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7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0AA"/>
    <a:srgbClr val="32BB99"/>
    <a:srgbClr val="0980D9"/>
    <a:srgbClr val="2B9939"/>
    <a:srgbClr val="8CC0AB"/>
    <a:srgbClr val="8497B0"/>
    <a:srgbClr val="FD9F00"/>
    <a:srgbClr val="4B5D73"/>
    <a:srgbClr val="5A90C2"/>
    <a:srgbClr val="F6B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197" autoAdjust="0"/>
  </p:normalViewPr>
  <p:slideViewPr>
    <p:cSldViewPr snapToGrid="0" showGuides="1">
      <p:cViewPr varScale="1">
        <p:scale>
          <a:sx n="83" d="100"/>
          <a:sy n="83" d="100"/>
        </p:scale>
        <p:origin x="552" y="72"/>
      </p:cViewPr>
      <p:guideLst>
        <p:guide orient="horz" pos="2024"/>
        <p:guide pos="37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6.xml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迷你简汉真广标" panose="02010609000101010101" pitchFamily="49" charset="-122"/>
                <a:ea typeface="迷你简汉真广标" panose="02010609000101010101" pitchFamily="49" charset="-122"/>
                <a:cs typeface="+mn-cs"/>
              </a:endParaRP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4" y="-11878"/>
            <a:ext cx="12286401" cy="69136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91" y="275836"/>
            <a:ext cx="10514231" cy="66690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091" y="1160505"/>
            <a:ext cx="10514231" cy="501788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091" y="6414911"/>
            <a:ext cx="2742843" cy="365210"/>
          </a:xfrm>
        </p:spPr>
        <p:txBody>
          <a:bodyPr/>
          <a:lstStyle/>
          <a:p>
            <a:fld id="{C92FF9AF-1370-407A-93F4-E9FD7E2EB5B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075" y="6414911"/>
            <a:ext cx="4114264" cy="36521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479" y="6414911"/>
            <a:ext cx="2742843" cy="365210"/>
          </a:xfrm>
        </p:spPr>
        <p:txBody>
          <a:bodyPr/>
          <a:lstStyle/>
          <a:p>
            <a:fld id="{2763C94D-BE3F-4DE7-8BDD-4ACF408C21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6" Type="http://schemas.openxmlformats.org/officeDocument/2006/relationships/theme" Target="../theme/theme10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4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43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955800" y="1419225"/>
            <a:ext cx="8075295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6600" b="1" spc="300" noProof="1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下一代测试框架</a:t>
            </a:r>
            <a:endParaRPr lang="en-US" altLang="zh-CN" sz="6600" b="1" spc="300" noProof="1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>
              <a:defRPr/>
            </a:pPr>
            <a:endParaRPr lang="en-US" altLang="zh-CN" sz="2400" b="1" spc="300" noProof="1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  <a:p>
            <a:pPr marL="3657600" lvl="8" indent="457200">
              <a:defRPr/>
            </a:pPr>
            <a:r>
              <a:rPr lang="en-US" altLang="zh-CN" sz="6600" b="1" spc="300" noProof="1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—Vitest</a:t>
            </a:r>
            <a:endParaRPr lang="en-US" altLang="zh-CN" sz="6600" b="1" spc="300" noProof="1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040" y="5280056"/>
            <a:ext cx="3236779" cy="20502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82385" y="4483735"/>
            <a:ext cx="3609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spc="3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 pitchFamily="34" charset="0"/>
              </a:rPr>
              <a:t>分享人—李珊</a:t>
            </a:r>
            <a:endParaRPr lang="zh-CN" altLang="en-US" sz="4000" spc="3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179646" y="98566"/>
            <a:ext cx="280279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 smtClean="0">
                <a:solidFill>
                  <a:srgbClr val="0980D9"/>
                </a:solidFill>
                <a:latin typeface="Franklin Gothic Heavy" panose="020B0903020102020204" pitchFamily="34" charset="0"/>
              </a:rPr>
              <a:t>Vitest</a:t>
            </a:r>
            <a:endParaRPr lang="en-US" altLang="zh-CN" sz="6000" b="1" dirty="0" smtClean="0">
              <a:solidFill>
                <a:srgbClr val="0980D9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236" y="284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01345" y="1318260"/>
            <a:ext cx="10735945" cy="1717040"/>
            <a:chOff x="947" y="2076"/>
            <a:chExt cx="16907" cy="2704"/>
          </a:xfrm>
        </p:grpSpPr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947" y="2724"/>
              <a:ext cx="553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4000" b="1" spc="300" smtClean="0">
                  <a:solidFill>
                    <a:srgbClr val="66B0AA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要</a:t>
              </a:r>
              <a:r>
                <a:rPr lang="en-US" altLang="zh-CN" sz="4000" b="1" spc="300" smtClean="0">
                  <a:solidFill>
                    <a:srgbClr val="66B0AA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“</a:t>
              </a:r>
              <a:r>
                <a:rPr lang="zh-CN" altLang="en-US" sz="4000" b="1" spc="300" smtClean="0">
                  <a:solidFill>
                    <a:srgbClr val="66B0AA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怕麻烦</a:t>
              </a:r>
              <a:r>
                <a:rPr lang="en-US" altLang="zh-CN" sz="4000" b="1" spc="300" smtClean="0">
                  <a:solidFill>
                    <a:srgbClr val="66B0AA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”</a:t>
              </a:r>
              <a:endParaRPr lang="en-US" altLang="zh-CN" sz="40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478" y="2076"/>
              <a:ext cx="11376" cy="2705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330835" y="3214370"/>
            <a:ext cx="10547985" cy="3467100"/>
            <a:chOff x="521" y="5062"/>
            <a:chExt cx="16611" cy="546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" y="5062"/>
              <a:ext cx="8940" cy="546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734" y="6557"/>
              <a:ext cx="6399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 spc="300" smtClean="0">
                  <a:solidFill>
                    <a:srgbClr val="66B0AA"/>
                  </a:solidFill>
                  <a:latin typeface="楷体" panose="02010609060101010101" charset="-122"/>
                  <a:ea typeface="楷体" panose="02010609060101010101" charset="-122"/>
                </a:rPr>
                <a:t>举一反三</a:t>
              </a:r>
              <a:endParaRPr lang="zh-CN" altLang="en-US" sz="40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altLang="en-US" sz="4000" spc="300" smtClean="0">
                  <a:solidFill>
                    <a:schemeClr val="tx1"/>
                  </a:solidFill>
                  <a:latin typeface="楷体" panose="02010609060101010101" charset="-122"/>
                  <a:ea typeface="楷体" panose="02010609060101010101" charset="-122"/>
                </a:rPr>
                <a:t>every和some</a:t>
              </a:r>
              <a:endParaRPr lang="zh-CN" altLang="en-US" sz="4000" spc="30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 dir="i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179646" y="98566"/>
            <a:ext cx="285911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0980D9"/>
                </a:solidFill>
                <a:latin typeface="Franklin Gothic Heavy" panose="020B0903020102020204" pitchFamily="34" charset="0"/>
              </a:rPr>
              <a:t>Vitest</a:t>
            </a:r>
            <a:endParaRPr lang="en-US" altLang="zh-CN" sz="5400" b="1" dirty="0">
              <a:solidFill>
                <a:srgbClr val="0980D9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81" name="任意多边形: 形状 25"/>
          <p:cNvSpPr/>
          <p:nvPr/>
        </p:nvSpPr>
        <p:spPr>
          <a:xfrm>
            <a:off x="0" y="5478780"/>
            <a:ext cx="12180570" cy="1380490"/>
          </a:xfrm>
          <a:custGeom>
            <a:avLst/>
            <a:gdLst>
              <a:gd name="connsiteX0" fmla="*/ 6107971 w 12215940"/>
              <a:gd name="connsiteY0" fmla="*/ 0 h 3606274"/>
              <a:gd name="connsiteX1" fmla="*/ 12073368 w 12215940"/>
              <a:gd name="connsiteY1" fmla="*/ 3358318 h 3606274"/>
              <a:gd name="connsiteX2" fmla="*/ 12215940 w 12215940"/>
              <a:gd name="connsiteY2" fmla="*/ 3606274 h 3606274"/>
              <a:gd name="connsiteX3" fmla="*/ 0 w 12215940"/>
              <a:gd name="connsiteY3" fmla="*/ 3606274 h 3606274"/>
              <a:gd name="connsiteX4" fmla="*/ 142572 w 12215940"/>
              <a:gd name="connsiteY4" fmla="*/ 3358318 h 3606274"/>
              <a:gd name="connsiteX5" fmla="*/ 6107971 w 12215940"/>
              <a:gd name="connsiteY5" fmla="*/ 0 h 360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940" h="3606274">
                <a:moveTo>
                  <a:pt x="6107971" y="0"/>
                </a:moveTo>
                <a:cubicBezTo>
                  <a:pt x="8636049" y="0"/>
                  <a:pt x="10850003" y="1344928"/>
                  <a:pt x="12073368" y="3358318"/>
                </a:cubicBezTo>
                <a:lnTo>
                  <a:pt x="12215940" y="3606274"/>
                </a:lnTo>
                <a:lnTo>
                  <a:pt x="0" y="3606274"/>
                </a:lnTo>
                <a:lnTo>
                  <a:pt x="142572" y="3358318"/>
                </a:lnTo>
                <a:cubicBezTo>
                  <a:pt x="1365938" y="1344928"/>
                  <a:pt x="3579892" y="0"/>
                  <a:pt x="6107971" y="0"/>
                </a:cubicBezTo>
                <a:close/>
              </a:path>
            </a:pathLst>
          </a:custGeom>
          <a:solidFill>
            <a:srgbClr val="F6F5FD"/>
          </a:solidFill>
          <a:ln>
            <a:noFill/>
          </a:ln>
          <a:effectLst>
            <a:outerShdw blurRad="368300" dist="381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000" dirty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</a:rPr>
              <a:t>目录</a:t>
            </a:r>
            <a:endParaRPr lang="zh-CN" altLang="en-US" sz="6000" dirty="0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601949" y="1364090"/>
            <a:ext cx="5849428" cy="3407835"/>
            <a:chOff x="2171721" y="1628790"/>
            <a:chExt cx="5849428" cy="3407835"/>
          </a:xfrm>
        </p:grpSpPr>
        <p:sp>
          <p:nvSpPr>
            <p:cNvPr id="94" name="文本框 93"/>
            <p:cNvSpPr txBox="1"/>
            <p:nvPr/>
          </p:nvSpPr>
          <p:spPr>
            <a:xfrm>
              <a:off x="2171721" y="1628790"/>
              <a:ext cx="299720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初识</a:t>
              </a:r>
              <a:r>
                <a:rPr lang="en-US" altLang="zh-CN" sz="4400" b="1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vitest</a:t>
              </a:r>
              <a:endParaRPr lang="en-US" altLang="zh-CN" sz="4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271859" y="2857515"/>
              <a:ext cx="299720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vitest</a:t>
              </a:r>
              <a:r>
                <a:rPr lang="zh-CN" altLang="en-US" sz="4400" b="1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基础</a:t>
              </a:r>
              <a:endParaRPr lang="zh-CN" altLang="en-US" sz="4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2271416" y="4268275"/>
              <a:ext cx="355092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>
                  <a:latin typeface="楷体" panose="02010609060101010101" charset="-122"/>
                  <a:ea typeface="楷体" panose="02010609060101010101" charset="-122"/>
                </a:rPr>
                <a:t>深入项目开发</a:t>
              </a:r>
              <a:endParaRPr lang="zh-CN" altLang="en-US" sz="4400" b="1" dirty="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7711269" y="3330194"/>
              <a:ext cx="309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dirty="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/>
        </p:nvSpPr>
        <p:spPr>
          <a:xfrm>
            <a:off x="1940971" y="1451085"/>
            <a:ext cx="540000" cy="540000"/>
          </a:xfrm>
          <a:prstGeom prst="rect">
            <a:avLst/>
          </a:prstGeom>
          <a:solidFill>
            <a:srgbClr val="32BB9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1</a:t>
            </a:r>
            <a:endParaRPr lang="zh-CN" altLang="en-US" sz="3200" b="1" dirty="0"/>
          </a:p>
        </p:txBody>
      </p:sp>
      <p:sp>
        <p:nvSpPr>
          <p:cNvPr id="39" name="矩形 38"/>
          <p:cNvSpPr>
            <a:spLocks noChangeAspect="1"/>
          </p:cNvSpPr>
          <p:nvPr/>
        </p:nvSpPr>
        <p:spPr>
          <a:xfrm>
            <a:off x="1940955" y="2716005"/>
            <a:ext cx="540000" cy="540000"/>
          </a:xfrm>
          <a:prstGeom prst="rect">
            <a:avLst/>
          </a:prstGeom>
          <a:solidFill>
            <a:srgbClr val="32BB9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2</a:t>
            </a:r>
            <a:endParaRPr lang="zh-CN" altLang="en-US" sz="3200" b="1" dirty="0"/>
          </a:p>
        </p:txBody>
      </p:sp>
      <p:sp>
        <p:nvSpPr>
          <p:cNvPr id="40" name="矩形 39"/>
          <p:cNvSpPr>
            <a:spLocks noChangeAspect="1"/>
          </p:cNvSpPr>
          <p:nvPr/>
        </p:nvSpPr>
        <p:spPr>
          <a:xfrm>
            <a:off x="1940971" y="4069389"/>
            <a:ext cx="540000" cy="540000"/>
          </a:xfrm>
          <a:prstGeom prst="rect">
            <a:avLst/>
          </a:prstGeom>
          <a:solidFill>
            <a:srgbClr val="32BB9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3</a:t>
            </a:r>
            <a:endParaRPr lang="zh-CN" alt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 dir="i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 bwMode="auto">
          <a:xfrm>
            <a:off x="2311172" y="-365552"/>
            <a:ext cx="7589109" cy="7589106"/>
          </a:xfrm>
          <a:prstGeom prst="ellipse">
            <a:avLst/>
          </a:prstGeom>
          <a:noFill/>
          <a:ln>
            <a:solidFill>
              <a:srgbClr val="66B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5" name="矩形 34"/>
          <p:cNvSpPr/>
          <p:nvPr/>
        </p:nvSpPr>
        <p:spPr>
          <a:xfrm>
            <a:off x="3886835" y="3244850"/>
            <a:ext cx="482600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spc="300" noProof="1" smtClean="0">
                <a:solidFill>
                  <a:srgbClr val="66B0AA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Arial" panose="020B0604020202020204" pitchFamily="34" charset="0"/>
              </a:rPr>
              <a:t>初识</a:t>
            </a:r>
            <a:r>
              <a:rPr lang="en-US" altLang="zh-CN" sz="6600" b="1" spc="300" noProof="1" smtClean="0">
                <a:solidFill>
                  <a:srgbClr val="66B0AA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Arial" panose="020B0604020202020204" pitchFamily="34" charset="0"/>
              </a:rPr>
              <a:t>vitest</a:t>
            </a:r>
            <a:endParaRPr lang="en-US" altLang="zh-CN" sz="6600" b="1" spc="300" noProof="1" smtClean="0">
              <a:solidFill>
                <a:srgbClr val="66B0AA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040" y="5280056"/>
            <a:ext cx="3236779" cy="205025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701148" y="1263002"/>
            <a:ext cx="2922118" cy="1762498"/>
            <a:chOff x="4701148" y="1263002"/>
            <a:chExt cx="2922118" cy="1762498"/>
          </a:xfrm>
        </p:grpSpPr>
        <p:grpSp>
          <p:nvGrpSpPr>
            <p:cNvPr id="4" name="组合 3"/>
            <p:cNvGrpSpPr/>
            <p:nvPr/>
          </p:nvGrpSpPr>
          <p:grpSpPr>
            <a:xfrm>
              <a:off x="4701148" y="1263002"/>
              <a:ext cx="2922118" cy="1762498"/>
              <a:chOff x="4719849" y="1064153"/>
              <a:chExt cx="2494452" cy="1504548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5214804" y="1064153"/>
                <a:ext cx="1504548" cy="1504548"/>
              </a:xfrm>
              <a:prstGeom prst="ellipse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719849" y="1297998"/>
                <a:ext cx="2494452" cy="1001404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CN" altLang="en-US" sz="5400" dirty="0">
                    <a:solidFill>
                      <a:schemeClr val="bg1"/>
                    </a:solidFill>
                    <a:latin typeface="思源宋体 CN Medium" panose="02020500000000000000" pitchFamily="18" charset="-122"/>
                    <a:ea typeface="思源宋体 CN Medium" panose="02020500000000000000" pitchFamily="18" charset="-122"/>
                  </a:rPr>
                  <a:t>壹</a:t>
                </a:r>
                <a:endParaRPr lang="zh-CN" altLang="en-US" sz="2000" dirty="0">
                  <a:solidFill>
                    <a:schemeClr val="bg1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5417632" y="1399866"/>
              <a:ext cx="1489153" cy="1488769"/>
            </a:xfrm>
            <a:prstGeom prst="ellipse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000">
        <p14:warp dir="in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255">
            <a:off x="9479983" y="-360536"/>
            <a:ext cx="3236779" cy="20502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323" y="71078"/>
            <a:ext cx="2747841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rgbClr val="0980D9"/>
                </a:solidFill>
                <a:latin typeface="Franklin Gothic Heavy" panose="020B0903020102020204" pitchFamily="34" charset="0"/>
              </a:rPr>
              <a:t>Vitest</a:t>
            </a:r>
            <a:endParaRPr lang="en-US" altLang="zh-CN" sz="5400" b="1" dirty="0" smtClean="0">
              <a:solidFill>
                <a:srgbClr val="0980D9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241545" y="2881643"/>
            <a:ext cx="39176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BDD</a:t>
            </a:r>
            <a:r>
              <a:rPr lang="en-US" altLang="zh-CN" sz="2800" b="1" dirty="0" smtClean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(行为驱动开发)</a:t>
            </a:r>
            <a:endParaRPr lang="en-US" altLang="zh-CN" sz="2800" b="1" dirty="0" smtClean="0">
              <a:solidFill>
                <a:schemeClr val="accent5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284605" y="4557395"/>
            <a:ext cx="7320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Vitest(一个由 Vite 驱动的下一代测试框架)</a:t>
            </a:r>
            <a:endParaRPr lang="en-US" altLang="zh-CN" sz="2800" b="1" dirty="0">
              <a:solidFill>
                <a:schemeClr val="accent5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8" name="文本框 277"/>
          <p:cNvSpPr txBox="1"/>
          <p:nvPr/>
        </p:nvSpPr>
        <p:spPr>
          <a:xfrm>
            <a:off x="1159510" y="1839595"/>
            <a:ext cx="9080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根据需求编写测试用例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—&gt;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测试用例全是失败状态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—&gt;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写代码实现功能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—&gt;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测试用例为失败调为成功状态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9" name="文本框 278"/>
          <p:cNvSpPr txBox="1"/>
          <p:nvPr/>
        </p:nvSpPr>
        <p:spPr>
          <a:xfrm>
            <a:off x="1241425" y="3502025"/>
            <a:ext cx="8998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根据需求编写代码实现功能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—&gt;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模拟用户操作编写测试用例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—&gt;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检查覆盖率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coverage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endParaRPr lang="en-US" alt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1284605" y="5125085"/>
            <a:ext cx="104286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支持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vite生态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 Vite 通用的配置、转换器、解析器和插件</a:t>
            </a:r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②兼容Jest：从Jest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中迁移过来非常简单。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③支持测试Vue、React等框架中的组件、开箱即用的 TypeScript/JSX</a:t>
            </a:r>
            <a:endParaRPr 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06847" y="1237561"/>
            <a:ext cx="468000" cy="468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1</a:t>
            </a:r>
            <a:endParaRPr lang="zh-CN" altLang="en-US" sz="3200" b="1" dirty="0"/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06847" y="2873321"/>
            <a:ext cx="468000" cy="468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2</a:t>
            </a:r>
            <a:endParaRPr lang="zh-CN" altLang="en-US" sz="3200" b="1" dirty="0"/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06847" y="4557341"/>
            <a:ext cx="468000" cy="46800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3</a:t>
            </a:r>
            <a:endParaRPr lang="zh-CN" altLang="en-US" sz="3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143635" y="123761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5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TDD(测试驱动开发)</a:t>
            </a:r>
            <a:endParaRPr lang="zh-CN" altLang="en-US" sz="2800" b="1">
              <a:solidFill>
                <a:schemeClr val="accent5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8" grpId="1"/>
      <p:bldP spid="279" grpId="1"/>
      <p:bldP spid="280" grpId="0"/>
      <p:bldP spid="280" grpId="1"/>
      <p:bldP spid="27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 bwMode="auto">
          <a:xfrm>
            <a:off x="2311172" y="-365552"/>
            <a:ext cx="7589109" cy="7589106"/>
          </a:xfrm>
          <a:prstGeom prst="ellipse">
            <a:avLst/>
          </a:prstGeom>
          <a:noFill/>
          <a:ln>
            <a:solidFill>
              <a:srgbClr val="66B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5" name="矩形 34"/>
          <p:cNvSpPr/>
          <p:nvPr/>
        </p:nvSpPr>
        <p:spPr>
          <a:xfrm>
            <a:off x="4102100" y="3403600"/>
            <a:ext cx="454723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6600" b="1" spc="300" noProof="1" smtClean="0">
                <a:solidFill>
                  <a:srgbClr val="66B0AA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Arial" panose="020B0604020202020204" pitchFamily="34" charset="0"/>
              </a:rPr>
              <a:t>Vitest</a:t>
            </a:r>
            <a:r>
              <a:rPr lang="zh-CN" altLang="en-US" sz="6600" b="1" spc="300" noProof="1" smtClean="0">
                <a:solidFill>
                  <a:srgbClr val="66B0AA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Arial" panose="020B0604020202020204" pitchFamily="34" charset="0"/>
              </a:rPr>
              <a:t>基础</a:t>
            </a:r>
            <a:endParaRPr lang="zh-CN" altLang="en-US" sz="6600" b="1" spc="300" noProof="1" smtClean="0">
              <a:solidFill>
                <a:srgbClr val="66B0AA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040" y="5280056"/>
            <a:ext cx="3236779" cy="205025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701149" y="1263002"/>
            <a:ext cx="2922118" cy="1762498"/>
            <a:chOff x="4701149" y="1263002"/>
            <a:chExt cx="2922118" cy="1762498"/>
          </a:xfrm>
        </p:grpSpPr>
        <p:grpSp>
          <p:nvGrpSpPr>
            <p:cNvPr id="4" name="组合 3"/>
            <p:cNvGrpSpPr/>
            <p:nvPr/>
          </p:nvGrpSpPr>
          <p:grpSpPr>
            <a:xfrm>
              <a:off x="4701149" y="1263002"/>
              <a:ext cx="2922118" cy="1762498"/>
              <a:chOff x="4719850" y="1064153"/>
              <a:chExt cx="2494452" cy="1504548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5214804" y="1064153"/>
                <a:ext cx="1504548" cy="1504548"/>
              </a:xfrm>
              <a:prstGeom prst="ellipse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719850" y="1260477"/>
                <a:ext cx="2494452" cy="1001404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CN" altLang="en-US" sz="5400" dirty="0">
                    <a:solidFill>
                      <a:schemeClr val="bg1"/>
                    </a:solidFill>
                    <a:latin typeface="思源宋体 CN Medium" panose="02020500000000000000" pitchFamily="18" charset="-122"/>
                    <a:ea typeface="思源宋体 CN Medium" panose="02020500000000000000" pitchFamily="18" charset="-122"/>
                  </a:rPr>
                  <a:t>贰</a:t>
                </a:r>
                <a:endParaRPr lang="zh-CN" altLang="en-US" sz="2000" dirty="0">
                  <a:solidFill>
                    <a:schemeClr val="bg1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5417632" y="1399866"/>
              <a:ext cx="1489153" cy="1488769"/>
            </a:xfrm>
            <a:prstGeom prst="ellipse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000">
        <p14:warp dir="in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255">
            <a:off x="9479983" y="-360536"/>
            <a:ext cx="3236779" cy="20502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323" y="71078"/>
            <a:ext cx="2747841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rgbClr val="0980D9"/>
                </a:solidFill>
                <a:latin typeface="Franklin Gothic Heavy" panose="020B0903020102020204" pitchFamily="34" charset="0"/>
                <a:sym typeface="+mn-ea"/>
              </a:rPr>
              <a:t>Vitest</a:t>
            </a:r>
            <a:endParaRPr lang="en-US" altLang="zh-CN" sz="5400" b="1" dirty="0" smtClean="0">
              <a:solidFill>
                <a:srgbClr val="0980D9"/>
              </a:solidFill>
              <a:latin typeface="Franklin Gothic Heavy" panose="020B0903020102020204" pitchFamily="34" charset="0"/>
              <a:sym typeface="+mn-ea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33730" y="2042160"/>
            <a:ext cx="467995" cy="46799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2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287145" y="20421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配置</a:t>
            </a:r>
            <a:r>
              <a:rPr lang="en-US" altLang="zh-CN" sz="28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package.json</a:t>
            </a:r>
            <a:endParaRPr lang="en-US" altLang="zh-CN" sz="2800" b="1" spc="300" smtClean="0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10" y="2640965"/>
            <a:ext cx="7215505" cy="1885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6345" y="1231265"/>
            <a:ext cx="1277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安装</a:t>
            </a:r>
            <a:endParaRPr lang="en-US" altLang="zh-CN" sz="2800" spc="3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矩形 5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33730" y="1231265"/>
            <a:ext cx="467995" cy="46799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1</a:t>
            </a:r>
            <a:endParaRPr lang="zh-CN" altLang="en-US" sz="3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408555" y="1231265"/>
            <a:ext cx="5037455" cy="534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spc="300" smtClean="0">
                <a:latin typeface="楷体" panose="02010609060101010101" charset="-122"/>
                <a:ea typeface="楷体" panose="02010609060101010101" charset="-122"/>
                <a:sym typeface="+mn-ea"/>
              </a:rPr>
              <a:t>pnpm add -D vitest</a:t>
            </a:r>
            <a:endParaRPr lang="en-US" altLang="zh-CN" sz="2400" spc="3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en-US" altLang="zh-CN" sz="2400" spc="300" smtClean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33730" y="4885055"/>
            <a:ext cx="467995" cy="46799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3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236345" y="4885055"/>
            <a:ext cx="49644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全局监听，并编写单元</a:t>
            </a:r>
            <a:r>
              <a:rPr lang="zh-CN" altLang="en-US" sz="28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测试</a:t>
            </a:r>
            <a:endParaRPr lang="zh-CN" altLang="en-US" sz="2800" b="1" spc="300" smtClean="0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145" y="5351145"/>
            <a:ext cx="94513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pnpm test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查找项目中的 [name].test.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ts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或者 [name].spec.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ts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文件，并监听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179646" y="98566"/>
            <a:ext cx="290529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 smtClean="0">
                <a:solidFill>
                  <a:srgbClr val="0980D9"/>
                </a:solidFill>
                <a:latin typeface="Franklin Gothic Heavy" panose="020B0903020102020204" pitchFamily="34" charset="0"/>
              </a:rPr>
              <a:t>Vitest</a:t>
            </a:r>
            <a:endParaRPr lang="en-US" altLang="zh-CN" sz="5400" b="1" dirty="0" smtClean="0">
              <a:solidFill>
                <a:srgbClr val="0980D9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236" y="284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9740" y="1040130"/>
            <a:ext cx="2298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smtClean="0">
                <a:solidFill>
                  <a:srgbClr val="66B0AA"/>
                </a:solidFill>
                <a:latin typeface="Franklin Gothic Heavy" panose="020B0903020102020204" pitchFamily="34" charset="0"/>
                <a:sym typeface="+mn-ea"/>
              </a:rPr>
              <a:t>describe</a:t>
            </a:r>
            <a:endParaRPr lang="en-US" altLang="zh-CN" sz="3600" spc="300" dirty="0" smtClean="0">
              <a:solidFill>
                <a:srgbClr val="66B0AA"/>
              </a:solidFill>
              <a:latin typeface="Franklin Gothic Heavy" panose="020B0903020102020204" pitchFamily="34" charset="0"/>
              <a:ea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82875" y="2006600"/>
            <a:ext cx="7436485" cy="824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定义了一组关于测试期望的方法,它接收测试名称和一个含有测试期望的函数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430020" y="1961515"/>
            <a:ext cx="11264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smtClean="0">
                <a:solidFill>
                  <a:srgbClr val="66B0AA"/>
                </a:solidFill>
                <a:latin typeface="Franklin Gothic Heavy" panose="020B0903020102020204" pitchFamily="34" charset="0"/>
                <a:sym typeface="+mn-ea"/>
              </a:rPr>
              <a:t>test</a:t>
            </a:r>
            <a:endParaRPr lang="en-US" altLang="zh-CN" sz="3600" dirty="0" smtClean="0">
              <a:solidFill>
                <a:srgbClr val="66B0AA"/>
              </a:solidFill>
              <a:latin typeface="Franklin Gothic Heavy" panose="020B09030201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2875" y="1179830"/>
            <a:ext cx="5759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测试套件，decribe会形成一个作用域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821690" y="3057525"/>
            <a:ext cx="17284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smtClean="0">
                <a:solidFill>
                  <a:srgbClr val="66B0AA"/>
                </a:solidFill>
                <a:latin typeface="Franklin Gothic Heavy" panose="020B0903020102020204" pitchFamily="34" charset="0"/>
                <a:sym typeface="+mn-ea"/>
              </a:rPr>
              <a:t>expect</a:t>
            </a:r>
            <a:endParaRPr lang="en-US" altLang="zh-CN" sz="3600" dirty="0" smtClean="0">
              <a:solidFill>
                <a:srgbClr val="66B0AA"/>
              </a:solidFill>
              <a:latin typeface="Franklin Gothic Heavy" panose="020B0903020102020204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32405" y="31984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用来创建断言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1103630" y="4035425"/>
            <a:ext cx="1452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smtClean="0">
                <a:solidFill>
                  <a:srgbClr val="66B0AA"/>
                </a:solidFill>
                <a:latin typeface="Franklin Gothic Heavy" panose="020B0903020102020204" pitchFamily="34" charset="0"/>
                <a:sym typeface="+mn-ea"/>
              </a:rPr>
              <a:t>setup</a:t>
            </a:r>
            <a:endParaRPr lang="en-US" altLang="zh-CN" sz="3600" spc="300" dirty="0" smtClean="0">
              <a:solidFill>
                <a:srgbClr val="66B0AA"/>
              </a:solidFill>
              <a:latin typeface="Franklin Gothic Heavy" panose="020B0903020102020204" pitchFamily="34" charset="0"/>
              <a:ea typeface="楷体" panose="0201060906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301625" y="5189220"/>
            <a:ext cx="22548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smtClean="0">
                <a:solidFill>
                  <a:srgbClr val="66B0AA"/>
                </a:solidFill>
                <a:latin typeface="Franklin Gothic Heavy" panose="020B0903020102020204" pitchFamily="34" charset="0"/>
                <a:sym typeface="+mn-ea"/>
              </a:rPr>
              <a:t>Teardown</a:t>
            </a:r>
            <a:endParaRPr lang="en-US" altLang="zh-CN" sz="3600" dirty="0" smtClean="0">
              <a:solidFill>
                <a:srgbClr val="66B0AA"/>
              </a:solidFill>
              <a:latin typeface="Franklin Gothic Heavy" panose="020B09030201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97175" y="4054475"/>
            <a:ext cx="8989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beforeEach：在当前上下文中的每个测试运行前调用</a:t>
            </a:r>
            <a:br>
              <a:rPr lang="zh-CN" altLang="en-US" sz="2400"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beforeAll：在开始运行当前上下文中的所有测试之前调用一次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03525" y="5335905"/>
            <a:ext cx="78854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afterEach：在当前上下文中的每个测试完成后调用afterAll：在当前上下文中所有测试运行完毕后调用一次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 dir="i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8" grpId="0"/>
      <p:bldP spid="8" grpId="1"/>
      <p:bldP spid="18" grpId="0"/>
      <p:bldP spid="18" grpId="1"/>
      <p:bldP spid="29" grpId="0"/>
      <p:bldP spid="29" grpId="1"/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 bwMode="auto">
          <a:xfrm>
            <a:off x="2311172" y="-365552"/>
            <a:ext cx="7589109" cy="7589106"/>
          </a:xfrm>
          <a:prstGeom prst="ellipse">
            <a:avLst/>
          </a:prstGeom>
          <a:noFill/>
          <a:ln>
            <a:solidFill>
              <a:srgbClr val="66B0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5" name="矩形 34"/>
          <p:cNvSpPr/>
          <p:nvPr/>
        </p:nvSpPr>
        <p:spPr>
          <a:xfrm>
            <a:off x="3812540" y="3148330"/>
            <a:ext cx="599313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600" b="1" spc="300" noProof="1" smtClean="0">
                <a:solidFill>
                  <a:srgbClr val="66B0AA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Arial" panose="020B0604020202020204" pitchFamily="34" charset="0"/>
              </a:rPr>
              <a:t>深入项目开发</a:t>
            </a:r>
            <a:endParaRPr lang="zh-CN" altLang="en-US" sz="3600" b="1" spc="300" noProof="1">
              <a:solidFill>
                <a:srgbClr val="66B0AA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040" y="5280056"/>
            <a:ext cx="3236779" cy="205025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701149" y="1263002"/>
            <a:ext cx="2922118" cy="1762498"/>
            <a:chOff x="4701149" y="1263002"/>
            <a:chExt cx="2922118" cy="1762498"/>
          </a:xfrm>
        </p:grpSpPr>
        <p:grpSp>
          <p:nvGrpSpPr>
            <p:cNvPr id="4" name="组合 3"/>
            <p:cNvGrpSpPr/>
            <p:nvPr/>
          </p:nvGrpSpPr>
          <p:grpSpPr>
            <a:xfrm>
              <a:off x="4701149" y="1263002"/>
              <a:ext cx="2922118" cy="1762498"/>
              <a:chOff x="4719850" y="1064153"/>
              <a:chExt cx="2494452" cy="1504548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5214804" y="1064153"/>
                <a:ext cx="1504548" cy="1504548"/>
              </a:xfrm>
              <a:prstGeom prst="ellipse">
                <a:avLst/>
              </a:prstGeom>
              <a:solidFill>
                <a:srgbClr val="32BB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4719850" y="1315724"/>
                <a:ext cx="2494452" cy="1001404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kumimoji="1" lang="zh-CN" altLang="en-US" sz="5400" dirty="0" smtClean="0">
                    <a:solidFill>
                      <a:schemeClr val="bg1"/>
                    </a:solidFill>
                    <a:latin typeface="思源宋体 CN Medium" panose="02020500000000000000" pitchFamily="18" charset="-122"/>
                    <a:ea typeface="思源宋体 CN Medium" panose="02020500000000000000" pitchFamily="18" charset="-122"/>
                  </a:rPr>
                  <a:t>叁</a:t>
                </a:r>
                <a:endParaRPr lang="zh-CN" altLang="en-US" sz="2000" dirty="0">
                  <a:solidFill>
                    <a:schemeClr val="bg1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>
              <a:off x="5417632" y="1399866"/>
              <a:ext cx="1489153" cy="1488769"/>
            </a:xfrm>
            <a:prstGeom prst="ellipse">
              <a:avLst/>
            </a:prstGeom>
            <a:noFill/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000">
        <p14:warp dir="in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34" y="-472305"/>
            <a:ext cx="3236779" cy="2050251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179646" y="98566"/>
            <a:ext cx="280279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 smtClean="0">
                <a:solidFill>
                  <a:srgbClr val="0980D9"/>
                </a:solidFill>
                <a:latin typeface="Franklin Gothic Heavy" panose="020B0903020102020204" pitchFamily="34" charset="0"/>
              </a:rPr>
              <a:t>Vitest</a:t>
            </a:r>
            <a:endParaRPr lang="en-US" altLang="zh-CN" sz="6000" b="1" dirty="0" smtClean="0">
              <a:solidFill>
                <a:srgbClr val="0980D9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5236" y="284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756150" y="871220"/>
            <a:ext cx="27489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 spc="300" smtClean="0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设想预期</a:t>
            </a:r>
            <a:endParaRPr lang="zh-CN" altLang="en-US" sz="4000" b="1" spc="300" smtClean="0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0340" y="1867535"/>
            <a:ext cx="935990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以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channel-utils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工具包为例，用于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vue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项目，最后被解析成静态资源，通过浏览器体现效果，因此可</a:t>
            </a:r>
            <a:r>
              <a:rPr lang="zh-CN" altLang="en-US" sz="2400" b="1">
                <a:solidFill>
                  <a:srgbClr val="66B0AA"/>
                </a:solidFill>
                <a:latin typeface="楷体" panose="02010609060101010101" charset="-122"/>
                <a:ea typeface="楷体" panose="02010609060101010101" charset="-122"/>
              </a:rPr>
              <a:t>预设单元测试的运行环境为浏览器</a:t>
            </a:r>
            <a:endParaRPr lang="zh-CN" altLang="en-US" sz="2400" b="1">
              <a:solidFill>
                <a:srgbClr val="66B0AA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70193" y="1940044"/>
            <a:ext cx="540000" cy="540000"/>
          </a:xfrm>
          <a:prstGeom prst="rect">
            <a:avLst/>
          </a:prstGeom>
          <a:solidFill>
            <a:srgbClr val="32BB9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 dirty="0" smtClean="0"/>
              <a:t>1</a:t>
            </a:r>
            <a:endParaRPr lang="zh-CN" altLang="en-US" sz="3200" b="1" dirty="0"/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70193" y="3223379"/>
            <a:ext cx="540000" cy="540000"/>
          </a:xfrm>
          <a:prstGeom prst="rect">
            <a:avLst/>
          </a:prstGeom>
          <a:solidFill>
            <a:srgbClr val="32BB99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2</a:t>
            </a:r>
            <a:endParaRPr lang="zh-CN" alt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 dir="i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ISPRING_ULTRA_SCORM_TRACKING_SLIDES" val="1"/>
  <p:tag name="GENSWF_OUTPUT_FILE_NAME" val="33"/>
  <p:tag name="commondata" val="eyJoZGlkIjoiZThmNjAzMWJlZjFkMmQwODUwMTJkYzE2ODFiYmFmYTc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WPS 演示</Application>
  <PresentationFormat>自定义</PresentationFormat>
  <Paragraphs>114</Paragraphs>
  <Slides>10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10</vt:i4>
      </vt:variant>
    </vt:vector>
  </HeadingPairs>
  <TitlesOfParts>
    <vt:vector size="57" baseType="lpstr">
      <vt:lpstr>Arial</vt:lpstr>
      <vt:lpstr>宋体</vt:lpstr>
      <vt:lpstr>Wingdings</vt:lpstr>
      <vt:lpstr>Calibri</vt:lpstr>
      <vt:lpstr>Impact</vt:lpstr>
      <vt:lpstr>Signika</vt:lpstr>
      <vt:lpstr>Segoe Print</vt:lpstr>
      <vt:lpstr>Open Sans Extrabold</vt:lpstr>
      <vt:lpstr>LiHei Pro</vt:lpstr>
      <vt:lpstr>迷你简汉真广标</vt:lpstr>
      <vt:lpstr>ITC Avant Garde Std Bk</vt:lpstr>
      <vt:lpstr>Century Gothic</vt:lpstr>
      <vt:lpstr>Franklin Gothic Heavy</vt:lpstr>
      <vt:lpstr>思源宋体 CN Medium</vt:lpstr>
      <vt:lpstr>思源宋体 CN Medium</vt:lpstr>
      <vt:lpstr>微软雅黑</vt:lpstr>
      <vt:lpstr>Arial Unicode MS</vt:lpstr>
      <vt:lpstr>等线</vt:lpstr>
      <vt:lpstr>等线 Light</vt:lpstr>
      <vt:lpstr>Calibri</vt:lpstr>
      <vt:lpstr>仿宋</vt:lpstr>
      <vt:lpstr>华文中宋</vt:lpstr>
      <vt:lpstr>华文仿宋</vt:lpstr>
      <vt:lpstr>华文宋体</vt:lpstr>
      <vt:lpstr>华文新魏</vt:lpstr>
      <vt:lpstr>华文行楷</vt:lpstr>
      <vt:lpstr>微软雅黑 Light</vt:lpstr>
      <vt:lpstr>方正姚体</vt:lpstr>
      <vt:lpstr>新宋体</vt:lpstr>
      <vt:lpstr>方正舒体</vt:lpstr>
      <vt:lpstr>楷体</vt:lpstr>
      <vt:lpstr>Yu Gothic UI</vt:lpstr>
      <vt:lpstr>Yu Gothic UI Light</vt:lpstr>
      <vt:lpstr>Yu Gothic UI Semibold</vt:lpstr>
      <vt:lpstr>Yu Gothic UI Semilight</vt:lpstr>
      <vt:lpstr>Agency FB</vt:lpstr>
      <vt:lpstr>Algerian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熈-錝</cp:lastModifiedBy>
  <cp:revision>3740</cp:revision>
  <dcterms:created xsi:type="dcterms:W3CDTF">2015-12-01T09:06:00Z</dcterms:created>
  <dcterms:modified xsi:type="dcterms:W3CDTF">2024-01-01T16:38:35Z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4A19A04383064CABB1E48EA6DA9530AB_12</vt:lpwstr>
  </property>
  <property fmtid="{D5CDD505-2E9C-101B-9397-08002B2CF9AE}" pid="3" name="KSOProductBuildVer">
    <vt:lpwstr>2052-12.1.0.16120</vt:lpwstr>
  </property>
</Properties>
</file>